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3" r:id="rId5"/>
    <p:sldId id="276" r:id="rId6"/>
    <p:sldId id="271" r:id="rId7"/>
    <p:sldId id="272" r:id="rId8"/>
    <p:sldId id="274" r:id="rId9"/>
    <p:sldId id="275" r:id="rId10"/>
    <p:sldId id="262" r:id="rId11"/>
    <p:sldId id="257" r:id="rId12"/>
    <p:sldId id="260" r:id="rId13"/>
    <p:sldId id="259" r:id="rId14"/>
    <p:sldId id="263" r:id="rId15"/>
    <p:sldId id="277" r:id="rId16"/>
    <p:sldId id="261" r:id="rId17"/>
  </p:sldIdLst>
  <p:sldSz cx="9144000" cy="6858000" type="screen4x3"/>
  <p:notesSz cx="6858000" cy="9144000"/>
  <p:defaultTextStyle>
    <a:defPPr>
      <a:defRPr lang="es-H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802" y="-9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72708-D8A8-43BF-AF8D-7D6673284960}" type="datetimeFigureOut">
              <a:rPr lang="es-HN" smtClean="0"/>
              <a:t>03/12/2015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830F8-0848-4946-A8C3-67845495740F}" type="slidenum">
              <a:rPr lang="es-HN" smtClean="0"/>
              <a:t>‹N°›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573663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72708-D8A8-43BF-AF8D-7D6673284960}" type="datetimeFigureOut">
              <a:rPr lang="es-HN" smtClean="0"/>
              <a:t>03/12/2015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830F8-0848-4946-A8C3-67845495740F}" type="slidenum">
              <a:rPr lang="es-HN" smtClean="0"/>
              <a:t>‹N°›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910353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72708-D8A8-43BF-AF8D-7D6673284960}" type="datetimeFigureOut">
              <a:rPr lang="es-HN" smtClean="0"/>
              <a:t>03/12/2015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830F8-0848-4946-A8C3-67845495740F}" type="slidenum">
              <a:rPr lang="es-HN" smtClean="0"/>
              <a:t>‹N°›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798980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72708-D8A8-43BF-AF8D-7D6673284960}" type="datetimeFigureOut">
              <a:rPr lang="es-HN" smtClean="0"/>
              <a:t>03/12/2015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830F8-0848-4946-A8C3-67845495740F}" type="slidenum">
              <a:rPr lang="es-HN" smtClean="0"/>
              <a:t>‹N°›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4137179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72708-D8A8-43BF-AF8D-7D6673284960}" type="datetimeFigureOut">
              <a:rPr lang="es-HN" smtClean="0"/>
              <a:t>03/12/2015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830F8-0848-4946-A8C3-67845495740F}" type="slidenum">
              <a:rPr lang="es-HN" smtClean="0"/>
              <a:t>‹N°›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503267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72708-D8A8-43BF-AF8D-7D6673284960}" type="datetimeFigureOut">
              <a:rPr lang="es-HN" smtClean="0"/>
              <a:t>03/12/2015</a:t>
            </a:fld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830F8-0848-4946-A8C3-67845495740F}" type="slidenum">
              <a:rPr lang="es-HN" smtClean="0"/>
              <a:t>‹N°›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758217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72708-D8A8-43BF-AF8D-7D6673284960}" type="datetimeFigureOut">
              <a:rPr lang="es-HN" smtClean="0"/>
              <a:t>03/12/2015</a:t>
            </a:fld>
            <a:endParaRPr lang="es-HN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830F8-0848-4946-A8C3-67845495740F}" type="slidenum">
              <a:rPr lang="es-HN" smtClean="0"/>
              <a:t>‹N°›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547012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72708-D8A8-43BF-AF8D-7D6673284960}" type="datetimeFigureOut">
              <a:rPr lang="es-HN" smtClean="0"/>
              <a:t>03/12/2015</a:t>
            </a:fld>
            <a:endParaRPr lang="es-HN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830F8-0848-4946-A8C3-67845495740F}" type="slidenum">
              <a:rPr lang="es-HN" smtClean="0"/>
              <a:t>‹N°›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662615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72708-D8A8-43BF-AF8D-7D6673284960}" type="datetimeFigureOut">
              <a:rPr lang="es-HN" smtClean="0"/>
              <a:t>03/12/2015</a:t>
            </a:fld>
            <a:endParaRPr lang="es-HN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830F8-0848-4946-A8C3-67845495740F}" type="slidenum">
              <a:rPr lang="es-HN" smtClean="0"/>
              <a:t>‹N°›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423063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72708-D8A8-43BF-AF8D-7D6673284960}" type="datetimeFigureOut">
              <a:rPr lang="es-HN" smtClean="0"/>
              <a:t>03/12/2015</a:t>
            </a:fld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830F8-0848-4946-A8C3-67845495740F}" type="slidenum">
              <a:rPr lang="es-HN" smtClean="0"/>
              <a:t>‹N°›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83479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HN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72708-D8A8-43BF-AF8D-7D6673284960}" type="datetimeFigureOut">
              <a:rPr lang="es-HN" smtClean="0"/>
              <a:t>03/12/2015</a:t>
            </a:fld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830F8-0848-4946-A8C3-67845495740F}" type="slidenum">
              <a:rPr lang="es-HN" smtClean="0"/>
              <a:t>‹N°›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702082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72708-D8A8-43BF-AF8D-7D6673284960}" type="datetimeFigureOut">
              <a:rPr lang="es-HN" smtClean="0"/>
              <a:t>03/12/2015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830F8-0848-4946-A8C3-67845495740F}" type="slidenum">
              <a:rPr lang="es-HN" smtClean="0"/>
              <a:t>‹N°›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06063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H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msung\Pictures\Muskitia\Lianas Bosque Wampusirpi (2)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104"/>
          <a:stretch/>
        </p:blipFill>
        <p:spPr bwMode="auto">
          <a:xfrm>
            <a:off x="-34073" y="26792"/>
            <a:ext cx="10300591" cy="9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1628800"/>
            <a:ext cx="7772400" cy="1470025"/>
          </a:xfrm>
          <a:solidFill>
            <a:srgbClr val="F8F8F8">
              <a:alpha val="50196"/>
            </a:srgbClr>
          </a:solidFill>
        </p:spPr>
        <p:txBody>
          <a:bodyPr/>
          <a:lstStyle/>
          <a:p>
            <a:r>
              <a:rPr lang="es-HN" dirty="0" err="1" smtClean="0"/>
              <a:t>Muskitia</a:t>
            </a:r>
            <a:r>
              <a:rPr lang="es-HN" dirty="0" smtClean="0"/>
              <a:t> </a:t>
            </a:r>
            <a:r>
              <a:rPr lang="es-HN" dirty="0" err="1" smtClean="0"/>
              <a:t>Asla</a:t>
            </a:r>
            <a:r>
              <a:rPr lang="es-HN" dirty="0" smtClean="0"/>
              <a:t> </a:t>
            </a:r>
            <a:r>
              <a:rPr lang="es-HN" dirty="0" err="1" smtClean="0"/>
              <a:t>Takanka</a:t>
            </a:r>
            <a:r>
              <a:rPr lang="es-HN" dirty="0" smtClean="0"/>
              <a:t> </a:t>
            </a:r>
            <a:br>
              <a:rPr lang="es-HN" dirty="0" smtClean="0"/>
            </a:br>
            <a:r>
              <a:rPr lang="es-HN" dirty="0" smtClean="0"/>
              <a:t>(MASTA)</a:t>
            </a:r>
            <a:endParaRPr lang="es-HN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013176"/>
            <a:ext cx="6400800" cy="1152128"/>
          </a:xfrm>
          <a:solidFill>
            <a:srgbClr val="F8F8F8">
              <a:alpha val="50196"/>
            </a:srgbClr>
          </a:solidFill>
        </p:spPr>
        <p:txBody>
          <a:bodyPr>
            <a:normAutofit lnSpcReduction="10000"/>
          </a:bodyPr>
          <a:lstStyle/>
          <a:p>
            <a:r>
              <a:rPr lang="es-HN" dirty="0" err="1" smtClean="0">
                <a:solidFill>
                  <a:schemeClr val="tx1"/>
                </a:solidFill>
              </a:rPr>
              <a:t>Equator</a:t>
            </a:r>
            <a:r>
              <a:rPr lang="es-HN" dirty="0" smtClean="0">
                <a:solidFill>
                  <a:schemeClr val="tx1"/>
                </a:solidFill>
              </a:rPr>
              <a:t> </a:t>
            </a:r>
            <a:r>
              <a:rPr lang="es-HN" dirty="0" err="1" smtClean="0">
                <a:solidFill>
                  <a:schemeClr val="tx1"/>
                </a:solidFill>
              </a:rPr>
              <a:t>Iniciative</a:t>
            </a:r>
            <a:r>
              <a:rPr lang="es-HN" dirty="0" smtClean="0">
                <a:solidFill>
                  <a:schemeClr val="tx1"/>
                </a:solidFill>
              </a:rPr>
              <a:t> </a:t>
            </a:r>
            <a:r>
              <a:rPr lang="es-HN" dirty="0" err="1" smtClean="0">
                <a:solidFill>
                  <a:schemeClr val="tx1"/>
                </a:solidFill>
              </a:rPr>
              <a:t>Winner</a:t>
            </a:r>
            <a:r>
              <a:rPr lang="es-HN" dirty="0" smtClean="0">
                <a:solidFill>
                  <a:schemeClr val="tx1"/>
                </a:solidFill>
              </a:rPr>
              <a:t> </a:t>
            </a:r>
          </a:p>
          <a:p>
            <a:r>
              <a:rPr lang="es-HN" dirty="0" smtClean="0">
                <a:solidFill>
                  <a:schemeClr val="tx1"/>
                </a:solidFill>
              </a:rPr>
              <a:t>2015 </a:t>
            </a:r>
          </a:p>
        </p:txBody>
      </p:sp>
      <p:pic>
        <p:nvPicPr>
          <p:cNvPr id="1027" name="Picture 2" descr="https://scontent-mia.xx.fbcdn.net/hphotos-xpf1/v/t1.0-9/1779973_831014020248522_345409741_n.jpg?oh=4f5be799d7151f7c7c46b87149b7d918&amp;oe=55B1C09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284984"/>
            <a:ext cx="1463402" cy="1420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977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smtClean="0"/>
              <a:t>Logros / Beneficios </a:t>
            </a:r>
            <a:endParaRPr lang="es-HN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96752"/>
            <a:ext cx="7343591" cy="5400600"/>
          </a:xfrm>
        </p:spPr>
      </p:pic>
    </p:spTree>
    <p:extLst>
      <p:ext uri="{BB962C8B-B14F-4D97-AF65-F5344CB8AC3E}">
        <p14:creationId xmlns:p14="http://schemas.microsoft.com/office/powerpoint/2010/main" val="423982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HN" dirty="0" smtClean="0"/>
              <a:t>Área Titulada a Favor del Pueblo </a:t>
            </a:r>
            <a:r>
              <a:rPr lang="es-HN" dirty="0" err="1" smtClean="0"/>
              <a:t>Miskitu</a:t>
            </a:r>
            <a:r>
              <a:rPr lang="es-HN" dirty="0" smtClean="0"/>
              <a:t> </a:t>
            </a:r>
            <a:endParaRPr lang="es-HN" dirty="0"/>
          </a:p>
        </p:txBody>
      </p:sp>
      <p:pic>
        <p:nvPicPr>
          <p:cNvPr id="2050" name="Picture 2" descr="C:\Users\Samsung\Downloads\titulaci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62181"/>
            <a:ext cx="8239263" cy="448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46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s-HN" dirty="0" smtClean="0"/>
              <a:t>Empoderamiento Local</a:t>
            </a:r>
            <a:endParaRPr lang="es-HN" dirty="0"/>
          </a:p>
        </p:txBody>
      </p:sp>
      <p:pic>
        <p:nvPicPr>
          <p:cNvPr id="6" name="Picture 3" descr="C:\Users\Samsung\Downloads\DSC0517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6768752" cy="550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45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HN" dirty="0" smtClean="0"/>
              <a:t>Actividades Económicas Territoriales </a:t>
            </a:r>
            <a:endParaRPr lang="es-HN" dirty="0"/>
          </a:p>
        </p:txBody>
      </p:sp>
      <p:pic>
        <p:nvPicPr>
          <p:cNvPr id="1026" name="Picture 2" descr="C:\Users\Samsung\Pictures\Muskitia\Indígena Miskitu transportando racimo de batan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41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HN" dirty="0" smtClean="0"/>
              <a:t>Proyectos Comunitarios de Conservación de Biodiversidad </a:t>
            </a:r>
            <a:endParaRPr lang="es-HN" dirty="0"/>
          </a:p>
        </p:txBody>
      </p:sp>
      <p:pic>
        <p:nvPicPr>
          <p:cNvPr id="2050" name="Picture 2" descr="C:\Users\Samsung\Pictures\Muskitia\140_Guaras en bosque de pino de Rus Ru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Samsung\Downloads\20151015_063312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537" t="18679" r="13383"/>
          <a:stretch/>
        </p:blipFill>
        <p:spPr bwMode="auto">
          <a:xfrm rot="5400000">
            <a:off x="3931719" y="1661487"/>
            <a:ext cx="4519754" cy="439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41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HN" dirty="0" smtClean="0"/>
              <a:t>Planes de Vida / Gestión Territorial </a:t>
            </a:r>
            <a:endParaRPr lang="es-HN" dirty="0"/>
          </a:p>
        </p:txBody>
      </p:sp>
      <p:pic>
        <p:nvPicPr>
          <p:cNvPr id="7170" name="Picture 2" descr="C:\Users\Samsung\Pictures\Muskitia\63_Misquita pescando en Laguna Tansi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1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1026" name="Picture 2" descr="C:\Users\Samsung\Documents\MASTA\marcha 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307766" cy="62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53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smtClean="0"/>
              <a:t>Información General </a:t>
            </a:r>
            <a:endParaRPr lang="es-HN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HN" dirty="0" smtClean="0"/>
              <a:t>Región localizada al noreste de Honduras. </a:t>
            </a:r>
          </a:p>
          <a:p>
            <a:r>
              <a:rPr lang="es-HN" dirty="0" smtClean="0"/>
              <a:t>Compartida con los pueblos indígenas </a:t>
            </a:r>
            <a:r>
              <a:rPr lang="es-HN" dirty="0" err="1" smtClean="0"/>
              <a:t>Tawahka</a:t>
            </a:r>
            <a:r>
              <a:rPr lang="es-HN" dirty="0" smtClean="0"/>
              <a:t>, Pech y el pueblo </a:t>
            </a:r>
            <a:r>
              <a:rPr lang="es-HN" dirty="0" err="1" smtClean="0"/>
              <a:t>afrodecendiente</a:t>
            </a:r>
            <a:r>
              <a:rPr lang="es-HN" dirty="0" smtClean="0"/>
              <a:t> Garífuna. </a:t>
            </a:r>
          </a:p>
          <a:p>
            <a:r>
              <a:rPr lang="es-HN" dirty="0" err="1" smtClean="0"/>
              <a:t>Miskitus</a:t>
            </a:r>
            <a:r>
              <a:rPr lang="es-HN" dirty="0" smtClean="0"/>
              <a:t> son alrededor de 150,000 habitantes localizados en aproximadamente 90% de toda la región </a:t>
            </a:r>
            <a:r>
              <a:rPr lang="es-HN" dirty="0" err="1" smtClean="0"/>
              <a:t>Miskita</a:t>
            </a:r>
            <a:r>
              <a:rPr lang="es-HN" dirty="0" smtClean="0"/>
              <a:t> de Honduras. 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106510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smtClean="0"/>
              <a:t>Intereses Externos por la Región </a:t>
            </a:r>
            <a:endParaRPr lang="es-HN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0" t="14485" r="26822" b="14999"/>
          <a:stretch/>
        </p:blipFill>
        <p:spPr bwMode="auto">
          <a:xfrm>
            <a:off x="1907704" y="2060848"/>
            <a:ext cx="539952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591975" y="9985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HN" dirty="0" smtClean="0"/>
              <a:t>Sitios Arqueológicos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178271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smtClean="0"/>
              <a:t>Megaproyectos Hidroeléctrico  </a:t>
            </a:r>
            <a:endParaRPr lang="es-HN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8" t="12896" r="43889" b="18654"/>
          <a:stretch/>
        </p:blipFill>
        <p:spPr bwMode="auto">
          <a:xfrm>
            <a:off x="2112176" y="1600199"/>
            <a:ext cx="4908096" cy="5024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454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6" t="10048" r="16375" b="51106"/>
          <a:stretch/>
        </p:blipFill>
        <p:spPr bwMode="auto">
          <a:xfrm>
            <a:off x="84405" y="620688"/>
            <a:ext cx="9059595" cy="2841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27584" y="4005064"/>
            <a:ext cx="76328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HN" sz="2800" dirty="0"/>
              <a:t>BG </a:t>
            </a:r>
            <a:r>
              <a:rPr lang="es-HN" sz="2800" dirty="0" err="1"/>
              <a:t>Group</a:t>
            </a:r>
            <a:r>
              <a:rPr lang="es-HN" sz="2800" dirty="0"/>
              <a:t> comenzó exploraciones en una plataforma marítima de 35 mil kilómetros cuadrados frente a La </a:t>
            </a:r>
            <a:r>
              <a:rPr lang="es-HN" sz="2800" dirty="0" err="1"/>
              <a:t>Mosquitia</a:t>
            </a:r>
            <a:r>
              <a:rPr lang="es-HN" sz="2800" dirty="0"/>
              <a:t> luego de que el Gobierno de Honduras aprobara la búsqueda de petróleo en la zona.</a:t>
            </a: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093677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smtClean="0"/>
              <a:t>Actividades Ilícitas </a:t>
            </a:r>
            <a:endParaRPr lang="es-HN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8" t="16071" r="23586" b="10317"/>
          <a:stretch/>
        </p:blipFill>
        <p:spPr bwMode="auto">
          <a:xfrm>
            <a:off x="1607514" y="1484784"/>
            <a:ext cx="592897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70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4824" y="0"/>
            <a:ext cx="8229600" cy="1143000"/>
          </a:xfrm>
        </p:spPr>
        <p:txBody>
          <a:bodyPr/>
          <a:lstStyle/>
          <a:p>
            <a:r>
              <a:rPr lang="es-HN" dirty="0" smtClean="0"/>
              <a:t>Causas </a:t>
            </a:r>
            <a:endParaRPr lang="es-HN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16203" y="908720"/>
            <a:ext cx="8229600" cy="4525963"/>
          </a:xfrm>
        </p:spPr>
        <p:txBody>
          <a:bodyPr/>
          <a:lstStyle/>
          <a:p>
            <a:r>
              <a:rPr lang="es-HN" dirty="0" smtClean="0"/>
              <a:t>Violación de los derechos sobre el territorio </a:t>
            </a:r>
          </a:p>
          <a:p>
            <a:endParaRPr lang="es-H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6" t="34169" r="35188" b="33829"/>
          <a:stretch/>
        </p:blipFill>
        <p:spPr bwMode="auto">
          <a:xfrm>
            <a:off x="3347864" y="1700808"/>
            <a:ext cx="5472608" cy="1700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7" t="34087" r="33349" b="32087"/>
          <a:stretch/>
        </p:blipFill>
        <p:spPr bwMode="auto">
          <a:xfrm>
            <a:off x="341288" y="3290240"/>
            <a:ext cx="5832648" cy="184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9" t="33352" r="33265" b="30025"/>
          <a:stretch/>
        </p:blipFill>
        <p:spPr bwMode="auto">
          <a:xfrm>
            <a:off x="3237868" y="5042766"/>
            <a:ext cx="5582175" cy="1721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375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es-HN" dirty="0" smtClean="0"/>
              <a:t>Deforestación de áreas significativas de bosque</a:t>
            </a:r>
          </a:p>
          <a:p>
            <a:pPr marL="0" indent="0">
              <a:buNone/>
            </a:pPr>
            <a:r>
              <a:rPr lang="es-HN" dirty="0" smtClean="0"/>
              <a:t> </a:t>
            </a:r>
            <a:endParaRPr lang="es-HN" dirty="0"/>
          </a:p>
        </p:txBody>
      </p:sp>
      <p:pic>
        <p:nvPicPr>
          <p:cNvPr id="3074" name="Picture 2" descr="C:\Users\Samsung\Downloads\IMG_0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84784"/>
            <a:ext cx="6240692" cy="468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49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HN" dirty="0"/>
              <a:t>Incendios Forestales </a:t>
            </a:r>
          </a:p>
        </p:txBody>
      </p:sp>
      <p:pic>
        <p:nvPicPr>
          <p:cNvPr id="8194" name="Picture 2" descr="C:\Users\Samsung\Downloads\dt.common.streams.StreamServer.jf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7985495" cy="341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9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137</Words>
  <Application>Microsoft Office PowerPoint</Application>
  <PresentationFormat>Affichage à l'écran (4:3)</PresentationFormat>
  <Paragraphs>23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Tema de Office</vt:lpstr>
      <vt:lpstr>Muskitia Asla Takanka  (MASTA)</vt:lpstr>
      <vt:lpstr>Información General </vt:lpstr>
      <vt:lpstr>Intereses Externos por la Región </vt:lpstr>
      <vt:lpstr>Megaproyectos Hidroeléctrico  </vt:lpstr>
      <vt:lpstr>Présentation PowerPoint</vt:lpstr>
      <vt:lpstr>Actividades Ilícitas </vt:lpstr>
      <vt:lpstr>Causas </vt:lpstr>
      <vt:lpstr>Présentation PowerPoint</vt:lpstr>
      <vt:lpstr>Incendios Forestales </vt:lpstr>
      <vt:lpstr>Logros / Beneficios </vt:lpstr>
      <vt:lpstr>Área Titulada a Favor del Pueblo Miskitu </vt:lpstr>
      <vt:lpstr>Empoderamiento Local</vt:lpstr>
      <vt:lpstr>Actividades Económicas Territoriales </vt:lpstr>
      <vt:lpstr>Proyectos Comunitarios de Conservación de Biodiversidad </vt:lpstr>
      <vt:lpstr>Planes de Vida / Gestión Territorial 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Muskitia Asla Takanka  (MASTA)</dc:title>
  <dc:creator>Samsung</dc:creator>
  <cp:lastModifiedBy>Micro</cp:lastModifiedBy>
  <cp:revision>14</cp:revision>
  <dcterms:created xsi:type="dcterms:W3CDTF">2015-12-02T22:21:12Z</dcterms:created>
  <dcterms:modified xsi:type="dcterms:W3CDTF">2015-12-03T12:31:25Z</dcterms:modified>
</cp:coreProperties>
</file>